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88" r:id="rId3"/>
    <p:sldId id="289" r:id="rId4"/>
    <p:sldId id="292" r:id="rId5"/>
    <p:sldId id="293" r:id="rId6"/>
    <p:sldId id="291" r:id="rId7"/>
    <p:sldId id="261" r:id="rId8"/>
    <p:sldId id="263" r:id="rId9"/>
    <p:sldId id="264" r:id="rId10"/>
    <p:sldId id="271" r:id="rId11"/>
    <p:sldId id="273" r:id="rId12"/>
    <p:sldId id="274" r:id="rId13"/>
    <p:sldId id="275" r:id="rId14"/>
    <p:sldId id="283" r:id="rId15"/>
    <p:sldId id="277" r:id="rId16"/>
    <p:sldId id="282" r:id="rId17"/>
  </p:sldIdLst>
  <p:sldSz cx="31750000" cy="1270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76067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6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1878" y="16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76629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857250" y="685800"/>
            <a:ext cx="85725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69310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9061978" y="2133202"/>
            <a:ext cx="13626044" cy="4299481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9061978" y="6548437"/>
            <a:ext cx="13626044" cy="147174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9061978" y="8284765"/>
            <a:ext cx="13626044" cy="61185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000" i="1"/>
            </a:lvl1pPr>
          </a:lstStyle>
          <a:p>
            <a:r>
              <a:t>–Giovanni Mela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9061978" y="5556249"/>
            <a:ext cx="13626044" cy="89297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7404199" y="-1"/>
            <a:ext cx="16933334" cy="127000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9516731" y="859895"/>
            <a:ext cx="12705750" cy="768945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9061978" y="8747786"/>
            <a:ext cx="13626044" cy="185208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9061978" y="10666015"/>
            <a:ext cx="13626044" cy="147174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9061978" y="4200260"/>
            <a:ext cx="13626044" cy="4299480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16156119" y="831926"/>
            <a:ext cx="6934596" cy="106990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8648567" y="826822"/>
            <a:ext cx="6945313" cy="5192449"/>
          </a:xfrm>
          <a:prstGeom prst="rect">
            <a:avLst/>
          </a:prstGeom>
        </p:spPr>
        <p:txBody>
          <a:bodyPr anchor="b"/>
          <a:lstStyle>
            <a:lvl1pPr>
              <a:defRPr sz="7800"/>
            </a:lvl1pPr>
          </a:lstStyle>
          <a:p>
            <a:r>
              <a:t>Titolo Testo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8648567" y="6201171"/>
            <a:ext cx="6945313" cy="535781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16156119" y="3373437"/>
            <a:ext cx="6945314" cy="81855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8648567" y="3373437"/>
            <a:ext cx="6945313" cy="8185548"/>
          </a:xfrm>
          <a:prstGeom prst="rect">
            <a:avLst/>
          </a:prstGeom>
        </p:spPr>
        <p:txBody>
          <a:bodyPr/>
          <a:lstStyle>
            <a:lvl1pPr marL="440871" indent="-440871">
              <a:spcBef>
                <a:spcPts val="4100"/>
              </a:spcBef>
              <a:defRPr sz="3600"/>
            </a:lvl1pPr>
            <a:lvl2pPr marL="783771" indent="-440871">
              <a:spcBef>
                <a:spcPts val="4100"/>
              </a:spcBef>
              <a:defRPr sz="3600"/>
            </a:lvl2pPr>
            <a:lvl3pPr marL="1329871" indent="-440871">
              <a:spcBef>
                <a:spcPts val="4100"/>
              </a:spcBef>
              <a:defRPr sz="3600"/>
            </a:lvl3pPr>
            <a:lvl4pPr marL="1774371" indent="-440871">
              <a:spcBef>
                <a:spcPts val="4100"/>
              </a:spcBef>
              <a:defRPr sz="3600"/>
            </a:lvl4pPr>
            <a:lvl5pPr marL="2218871" indent="-440871">
              <a:spcBef>
                <a:spcPts val="4100"/>
              </a:spcBef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sz="half" idx="1"/>
          </p:nvPr>
        </p:nvSpPr>
        <p:spPr>
          <a:xfrm>
            <a:off x="8648567" y="1653645"/>
            <a:ext cx="14452866" cy="939271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16172656" y="6465755"/>
            <a:ext cx="6945313" cy="507669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16172655" y="826822"/>
            <a:ext cx="6945314" cy="507669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quarter" idx="15"/>
          </p:nvPr>
        </p:nvSpPr>
        <p:spPr>
          <a:xfrm>
            <a:off x="8648567" y="826822"/>
            <a:ext cx="6945313" cy="1071562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8648567" y="330728"/>
            <a:ext cx="14452866" cy="2811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8648567" y="3373437"/>
            <a:ext cx="14452866" cy="8185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5638890" y="12055078"/>
            <a:ext cx="455685" cy="462492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>
            <a:spAutoFit/>
          </a:bodyPr>
          <a:lstStyle>
            <a:lvl1pPr>
              <a:defRPr sz="2200"/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4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5614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059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504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8949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394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7839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284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6729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17473" marR="0" indent="-561473" algn="l" defTabSz="760677" rtl="0" latinLnBrk="0">
        <a:lnSpc>
          <a:spcPct val="100000"/>
        </a:lnSpc>
        <a:spcBef>
          <a:spcPts val="54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76067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2515519" y="3996094"/>
            <a:ext cx="26142304" cy="964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ANAMNESI GENERALE: </a:t>
            </a:r>
            <a:r>
              <a:rPr lang="it-IT"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patologie del paziente, stile di vita (fumo ecc.)</a:t>
            </a:r>
            <a:endParaRPr sz="5400" dirty="0">
              <a:solidFill>
                <a:schemeClr val="tx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21" name="Shape 121"/>
          <p:cNvSpPr/>
          <p:nvPr/>
        </p:nvSpPr>
        <p:spPr>
          <a:xfrm>
            <a:off x="2515519" y="5646793"/>
            <a:ext cx="25635756" cy="2626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ANAMNESI STOMATOLOGICA:</a:t>
            </a:r>
            <a:r>
              <a:rPr lang="it-IT"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trattamenti odontoiatrici pregressi   </a:t>
            </a:r>
            <a:endParaRPr sz="5400" dirty="0">
              <a:solidFill>
                <a:schemeClr val="tx1"/>
              </a:solidFill>
              <a:latin typeface="Copperplate Gothic Light" panose="020E0507020206020404" pitchFamily="34" charset="0"/>
            </a:endParaRPr>
          </a:p>
          <a:p>
            <a:r>
              <a:rPr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endParaRPr lang="it-IT" sz="5400" dirty="0">
              <a:solidFill>
                <a:schemeClr val="tx1"/>
              </a:solidFill>
              <a:latin typeface="Copperplate Gothic Light" panose="020E0507020206020404" pitchFamily="34" charset="0"/>
            </a:endParaRPr>
          </a:p>
          <a:p>
            <a:endParaRPr sz="5400" dirty="0">
              <a:solidFill>
                <a:schemeClr val="tx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202442" y="205744"/>
            <a:ext cx="18432379" cy="1415760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PRESENTAZIONE  DEL  CASO 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2515519" y="2335952"/>
            <a:ext cx="15725992" cy="1795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6145" tIns="66145" rIns="66145" bIns="66145" numCol="1" spcCol="38100" rtlCol="0" anchor="ctr">
            <a:spAutoFit/>
          </a:bodyPr>
          <a:lstStyle/>
          <a:p>
            <a:pPr marL="0" marR="0" indent="0" algn="ctr" defTabSz="76067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5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DEMOGRAFICA DEL PAZIENTE: Età, sesso</a:t>
            </a:r>
          </a:p>
          <a:p>
            <a:pPr marL="0" marR="0" indent="0" algn="ctr" defTabSz="76067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515519" y="7335263"/>
            <a:ext cx="8429123" cy="964579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5400">
                <a:solidFill>
                  <a:srgbClr val="FF0000"/>
                </a:solidFill>
              </a:defRPr>
            </a:lvl1pPr>
          </a:lstStyle>
          <a:p>
            <a:r>
              <a:rPr lang="it-IT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MOTIVO DELLA VISITA</a:t>
            </a:r>
            <a:endParaRPr lang="en-US" dirty="0">
              <a:solidFill>
                <a:schemeClr val="tx1"/>
              </a:solidFill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/>
        </p:nvSpPr>
        <p:spPr>
          <a:xfrm>
            <a:off x="1767595" y="8733881"/>
            <a:ext cx="28455438" cy="15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sz="4400" dirty="0">
                <a:latin typeface="Copperplate Gothic Light" panose="020E0507020206020404" pitchFamily="34" charset="0"/>
              </a:rPr>
              <a:t>Le </a:t>
            </a:r>
            <a:r>
              <a:rPr sz="4400" dirty="0" err="1">
                <a:latin typeface="Copperplate Gothic Light" panose="020E0507020206020404" pitchFamily="34" charset="0"/>
              </a:rPr>
              <a:t>foto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delle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chirurgie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devono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mostrare</a:t>
            </a:r>
            <a:r>
              <a:rPr sz="4400" dirty="0">
                <a:latin typeface="Copperplate Gothic Light" panose="020E0507020206020404" pitchFamily="34" charset="0"/>
              </a:rPr>
              <a:t> per </a:t>
            </a:r>
            <a:r>
              <a:rPr sz="4400" dirty="0" err="1">
                <a:latin typeface="Copperplate Gothic Light" panose="020E0507020206020404" pitchFamily="34" charset="0"/>
              </a:rPr>
              <a:t>ogni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intervento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eseguito</a:t>
            </a:r>
            <a:r>
              <a:rPr sz="4400" dirty="0">
                <a:latin typeface="Copperplate Gothic Light" panose="020E0507020206020404" pitchFamily="34" charset="0"/>
              </a:rPr>
              <a:t> la </a:t>
            </a:r>
            <a:r>
              <a:rPr sz="4400" dirty="0" err="1">
                <a:latin typeface="Copperplate Gothic Light" panose="020E0507020206020404" pitchFamily="34" charset="0"/>
              </a:rPr>
              <a:t>situazione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iniziale</a:t>
            </a:r>
            <a:r>
              <a:rPr sz="4400" dirty="0">
                <a:latin typeface="Copperplate Gothic Light" panose="020E0507020206020404" pitchFamily="34" charset="0"/>
              </a:rPr>
              <a:t>, </a:t>
            </a:r>
            <a:endParaRPr lang="it-IT" sz="4400" dirty="0">
              <a:latin typeface="Copperplate Gothic Light" panose="020E0507020206020404" pitchFamily="34" charset="0"/>
            </a:endParaRPr>
          </a:p>
          <a:p>
            <a:r>
              <a:rPr sz="4400" dirty="0" err="1">
                <a:latin typeface="Copperplate Gothic Light" panose="020E0507020206020404" pitchFamily="34" charset="0"/>
              </a:rPr>
              <a:t>alcune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immagini</a:t>
            </a:r>
            <a:r>
              <a:rPr sz="4400" dirty="0">
                <a:latin typeface="Copperplate Gothic Light" panose="020E0507020206020404" pitchFamily="34" charset="0"/>
              </a:rPr>
              <a:t> intra-</a:t>
            </a:r>
            <a:r>
              <a:rPr sz="4400" dirty="0" err="1">
                <a:latin typeface="Copperplate Gothic Light" panose="020E0507020206020404" pitchFamily="34" charset="0"/>
              </a:rPr>
              <a:t>operatorie</a:t>
            </a:r>
            <a:r>
              <a:rPr sz="4400" dirty="0">
                <a:latin typeface="Copperplate Gothic Light" panose="020E0507020206020404" pitchFamily="34" charset="0"/>
              </a:rPr>
              <a:t>, la </a:t>
            </a:r>
            <a:r>
              <a:rPr sz="4400" dirty="0" err="1">
                <a:latin typeface="Copperplate Gothic Light" panose="020E0507020206020404" pitchFamily="34" charset="0"/>
              </a:rPr>
              <a:t>sutura</a:t>
            </a:r>
            <a:r>
              <a:rPr sz="4400" dirty="0">
                <a:latin typeface="Copperplate Gothic Light" panose="020E0507020206020404" pitchFamily="34" charset="0"/>
              </a:rPr>
              <a:t> finale e la </a:t>
            </a:r>
            <a:r>
              <a:rPr sz="4400" dirty="0" err="1">
                <a:latin typeface="Copperplate Gothic Light" panose="020E0507020206020404" pitchFamily="34" charset="0"/>
              </a:rPr>
              <a:t>rimozione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delle</a:t>
            </a:r>
            <a:r>
              <a:rPr sz="4400" dirty="0">
                <a:latin typeface="Copperplate Gothic Light" panose="020E0507020206020404" pitchFamily="34" charset="0"/>
              </a:rPr>
              <a:t> suture</a:t>
            </a:r>
          </a:p>
        </p:txBody>
      </p:sp>
      <p:sp>
        <p:nvSpPr>
          <p:cNvPr id="261" name="Shape 261"/>
          <p:cNvSpPr/>
          <p:nvPr/>
        </p:nvSpPr>
        <p:spPr>
          <a:xfrm>
            <a:off x="1252602" y="6348587"/>
            <a:ext cx="29244794" cy="810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Le</a:t>
            </a:r>
            <a:r>
              <a:rPr lang="it-IT"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foto delle varie 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fasi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d</a:t>
            </a:r>
            <a:r>
              <a:rPr lang="it-IT"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el</a:t>
            </a:r>
            <a:r>
              <a:rPr lang="it-IT"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trattamento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devono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essere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illustrate in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maniera</a:t>
            </a:r>
            <a:r>
              <a:rPr sz="4400" dirty="0">
                <a:solidFill>
                  <a:schemeClr val="tx1"/>
                </a:solidFill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solidFill>
                  <a:schemeClr val="tx1"/>
                </a:solidFill>
                <a:latin typeface="Copperplate Gothic Light" panose="020E0507020206020404" pitchFamily="34" charset="0"/>
              </a:rPr>
              <a:t>cronologica</a:t>
            </a:r>
            <a:endParaRPr lang="it-IT" sz="4400" dirty="0">
              <a:solidFill>
                <a:srgbClr val="FF0000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262" name="Shape 262"/>
          <p:cNvSpPr/>
          <p:nvPr/>
        </p:nvSpPr>
        <p:spPr>
          <a:xfrm>
            <a:off x="15808177" y="5179966"/>
            <a:ext cx="133646" cy="841468"/>
          </a:xfrm>
          <a:prstGeom prst="rect">
            <a:avLst/>
          </a:prstGeom>
          <a:ln w="12700">
            <a:miter lim="400000"/>
          </a:ln>
        </p:spPr>
        <p:txBody>
          <a:bodyPr wrap="none" lIns="66145" tIns="66145" rIns="66145" bIns="66145" anchor="ctr">
            <a:spAutoFit/>
          </a:bodyPr>
          <a:lstStyle/>
          <a:p>
            <a:endParaRPr sz="4400">
              <a:latin typeface="Copperplate Gothic Light" panose="020E0507020206020404" pitchFamily="34" charset="0"/>
            </a:endParaRPr>
          </a:p>
        </p:txBody>
      </p:sp>
      <p:sp>
        <p:nvSpPr>
          <p:cNvPr id="263" name="Shape 263"/>
          <p:cNvSpPr/>
          <p:nvPr/>
        </p:nvSpPr>
        <p:spPr>
          <a:xfrm>
            <a:off x="631786" y="11883487"/>
            <a:ext cx="30673994" cy="7491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sz="4000" i="1" dirty="0">
                <a:latin typeface="Copperplate Gothic Light" panose="020E0507020206020404" pitchFamily="34" charset="0"/>
              </a:rPr>
              <a:t>SEGU ESEMPIO DI DOCUMENTAZIONE INTRAOPERATORIA PER OGNI INTERVENTO CHIRURGICO REALIZZATO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863967" y="177513"/>
            <a:ext cx="28209632" cy="4916718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DESCRIZIONE  CON  FOTO  CLINICHE  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CHE  ILLUSTRANO  LE  VARIE  FASI  DELLE  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TERAPIE  CHIRURGICHE  E  PROTESICHE </a:t>
            </a:r>
            <a:endParaRPr kumimoji="0" lang="en-US" sz="6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/>
        </p:nvSpPr>
        <p:spPr>
          <a:xfrm rot="5400000">
            <a:off x="3113850" y="-1184259"/>
            <a:ext cx="5425584" cy="847481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279" name="Shape 279"/>
          <p:cNvSpPr/>
          <p:nvPr/>
        </p:nvSpPr>
        <p:spPr>
          <a:xfrm>
            <a:off x="1681809" y="1597525"/>
            <a:ext cx="8289661" cy="2903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Foto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vestibolare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dopo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inserimento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impianto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>
                <a:latin typeface="Copperplate Gothic Light" panose="020E0507020206020404" pitchFamily="34" charset="0"/>
              </a:rPr>
              <a:t>e</a:t>
            </a:r>
            <a:r>
              <a:rPr lang="it-IT" sz="4400" dirty="0">
                <a:latin typeface="Copperplate Gothic Light" panose="020E0507020206020404" pitchFamily="34" charset="0"/>
              </a:rPr>
              <a:t>/</a:t>
            </a:r>
            <a:r>
              <a:rPr sz="4400" dirty="0">
                <a:latin typeface="Copperplate Gothic Light" panose="020E0507020206020404" pitchFamily="34" charset="0"/>
              </a:rPr>
              <a:t>o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biomateriale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</p:txBody>
      </p:sp>
      <p:sp>
        <p:nvSpPr>
          <p:cNvPr id="281" name="Shape 281"/>
          <p:cNvSpPr/>
          <p:nvPr/>
        </p:nvSpPr>
        <p:spPr>
          <a:xfrm rot="5400000">
            <a:off x="23610755" y="-1087259"/>
            <a:ext cx="5425586" cy="8280816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282" name="Shape 282"/>
          <p:cNvSpPr/>
          <p:nvPr/>
        </p:nvSpPr>
        <p:spPr>
          <a:xfrm rot="5400000">
            <a:off x="3113848" y="5512154"/>
            <a:ext cx="5425584" cy="847480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284" name="Shape 284"/>
          <p:cNvSpPr/>
          <p:nvPr/>
        </p:nvSpPr>
        <p:spPr>
          <a:xfrm rot="5400000">
            <a:off x="23593381" y="5612897"/>
            <a:ext cx="5460329" cy="828081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23907508" y="8869954"/>
            <a:ext cx="5091669" cy="15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Foto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occlusale</a:t>
            </a:r>
            <a:endParaRPr sz="4400" dirty="0">
              <a:latin typeface="Copperplate Gothic Light" panose="020E0507020206020404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sutura</a:t>
            </a:r>
            <a:endParaRPr sz="4400" dirty="0">
              <a:latin typeface="Copperplate Gothic Light" panose="020E0507020206020404" pitchFamily="34" charset="0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22308513" y="1597525"/>
            <a:ext cx="8289661" cy="29035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Foto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occlusale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dopo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inserimento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impianto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>
                <a:latin typeface="Copperplate Gothic Light" panose="020E0507020206020404" pitchFamily="34" charset="0"/>
              </a:rPr>
              <a:t>e/o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biomateriale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</p:txBody>
      </p:sp>
      <p:sp>
        <p:nvSpPr>
          <p:cNvPr id="289" name="Shape 289"/>
          <p:cNvSpPr/>
          <p:nvPr/>
        </p:nvSpPr>
        <p:spPr>
          <a:xfrm>
            <a:off x="3179113" y="8869954"/>
            <a:ext cx="5607836" cy="1518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Foto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  <a:r>
              <a:rPr sz="4400" dirty="0" err="1">
                <a:latin typeface="Copperplate Gothic Light" panose="020E0507020206020404" pitchFamily="34" charset="0"/>
              </a:rPr>
              <a:t>vestibolare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sz="4400" dirty="0" err="1">
                <a:latin typeface="Copperplate Gothic Light" panose="020E0507020206020404" pitchFamily="34" charset="0"/>
              </a:rPr>
              <a:t>sutura</a:t>
            </a:r>
            <a:r>
              <a:rPr sz="4400" dirty="0">
                <a:latin typeface="Copperplate Gothic Light" panose="020E0507020206020404" pitchFamily="34" charset="0"/>
              </a:rPr>
              <a:t> 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1087910" y="5345492"/>
            <a:ext cx="10456370" cy="251093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i="1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SLIDES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OBBLIGATORIE !! 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/>
          <p:nvPr/>
        </p:nvSpPr>
        <p:spPr>
          <a:xfrm>
            <a:off x="14685165" y="9100749"/>
            <a:ext cx="3651946" cy="15292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t>Foto linguale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t>3-6 mesi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087910" y="5345492"/>
            <a:ext cx="10456370" cy="251093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800" i="1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SLIDES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OBBLIGATORIE !! </a:t>
            </a:r>
          </a:p>
          <a:p>
            <a:pPr marL="0" marR="0" lvl="0" indent="0" defTabSz="76200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  <p:sp>
        <p:nvSpPr>
          <p:cNvPr id="13" name="Shape 278"/>
          <p:cNvSpPr/>
          <p:nvPr/>
        </p:nvSpPr>
        <p:spPr>
          <a:xfrm rot="5400000">
            <a:off x="3113850" y="-1184259"/>
            <a:ext cx="5425584" cy="847481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15" name="Shape 282"/>
          <p:cNvSpPr/>
          <p:nvPr/>
        </p:nvSpPr>
        <p:spPr>
          <a:xfrm rot="5400000">
            <a:off x="3113848" y="5512154"/>
            <a:ext cx="5425584" cy="847480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292" name="Shape 292"/>
          <p:cNvSpPr/>
          <p:nvPr/>
        </p:nvSpPr>
        <p:spPr>
          <a:xfrm>
            <a:off x="2975432" y="2061901"/>
            <a:ext cx="5702415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Foto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vestibolare</a:t>
            </a:r>
            <a:endParaRPr dirty="0">
              <a:latin typeface="Copperplate Gothic Light" panose="020E0507020206020404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rimozione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sutura</a:t>
            </a:r>
            <a:endParaRPr dirty="0">
              <a:latin typeface="Copperplate Gothic Light" panose="020E0507020206020404" pitchFamily="34" charset="0"/>
            </a:endParaRPr>
          </a:p>
        </p:txBody>
      </p:sp>
      <p:sp>
        <p:nvSpPr>
          <p:cNvPr id="302" name="Shape 302"/>
          <p:cNvSpPr/>
          <p:nvPr/>
        </p:nvSpPr>
        <p:spPr>
          <a:xfrm>
            <a:off x="2010802" y="8225755"/>
            <a:ext cx="7631673" cy="2934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Foto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vestibolare</a:t>
            </a:r>
            <a:endParaRPr dirty="0">
              <a:latin typeface="Copperplate Gothic Light" panose="020E0507020206020404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dirty="0">
                <a:latin typeface="Copperplate Gothic Light" panose="020E0507020206020404" pitchFamily="34" charset="0"/>
              </a:rPr>
              <a:t>a guarigione avvenuta 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FF0000"/>
                </a:solidFill>
                <a:latin typeface="Copperplate Gothic Light" panose="020E0507020206020404" pitchFamily="34" charset="0"/>
              </a:rPr>
              <a:t> </a:t>
            </a:r>
            <a:r>
              <a:rPr lang="it-IT" sz="4400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( minimo 10 giorni dalla rimozione delle suture )</a:t>
            </a:r>
            <a:endParaRPr dirty="0"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6" name="Shape 281"/>
          <p:cNvSpPr/>
          <p:nvPr/>
        </p:nvSpPr>
        <p:spPr>
          <a:xfrm rot="5400000">
            <a:off x="23610755" y="-1087259"/>
            <a:ext cx="5425586" cy="8280816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17" name="Shape 284"/>
          <p:cNvSpPr/>
          <p:nvPr/>
        </p:nvSpPr>
        <p:spPr>
          <a:xfrm rot="5400000">
            <a:off x="23593381" y="5612897"/>
            <a:ext cx="5460329" cy="828081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 sz="2800">
              <a:latin typeface="Copperplate Gothic Light" panose="020E0507020206020404" pitchFamily="34" charset="0"/>
            </a:endParaRPr>
          </a:p>
        </p:txBody>
      </p:sp>
      <p:sp>
        <p:nvSpPr>
          <p:cNvPr id="301" name="Shape 301"/>
          <p:cNvSpPr/>
          <p:nvPr/>
        </p:nvSpPr>
        <p:spPr>
          <a:xfrm>
            <a:off x="23731788" y="2061901"/>
            <a:ext cx="5577380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Foto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occlusale</a:t>
            </a:r>
            <a:endParaRPr dirty="0">
              <a:latin typeface="Copperplate Gothic Light" panose="020E0507020206020404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rimozione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sutura</a:t>
            </a:r>
            <a:endParaRPr dirty="0">
              <a:latin typeface="Copperplate Gothic Light" panose="020E0507020206020404" pitchFamily="34" charset="0"/>
            </a:endParaRPr>
          </a:p>
        </p:txBody>
      </p:sp>
      <p:sp>
        <p:nvSpPr>
          <p:cNvPr id="298" name="Shape 298"/>
          <p:cNvSpPr/>
          <p:nvPr/>
        </p:nvSpPr>
        <p:spPr>
          <a:xfrm>
            <a:off x="22568142" y="7943829"/>
            <a:ext cx="7607058" cy="36114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 dirty="0" err="1">
                <a:latin typeface="Copperplate Gothic Light" panose="020E0507020206020404" pitchFamily="34" charset="0"/>
              </a:rPr>
              <a:t>Foto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occlusale</a:t>
            </a:r>
            <a:endParaRPr dirty="0">
              <a:latin typeface="Copperplate Gothic Light" panose="020E0507020206020404" pitchFamily="34" charset="0"/>
            </a:endParaRP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dirty="0">
                <a:latin typeface="Copperplate Gothic Light" panose="020E0507020206020404" pitchFamily="34" charset="0"/>
              </a:rPr>
              <a:t>a guarigione avvenuta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 lang="it-IT" sz="4400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( minimo 10 giorni dalla rimozione delle suture )</a:t>
            </a:r>
          </a:p>
          <a:p>
            <a:pPr>
              <a:defRPr>
                <a:solidFill>
                  <a:srgbClr val="000000"/>
                </a:solidFill>
              </a:defRPr>
            </a:pPr>
            <a:endParaRPr dirty="0"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2251367" y="2760548"/>
            <a:ext cx="29572406" cy="4380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Il </a:t>
            </a:r>
            <a:r>
              <a:rPr dirty="0" err="1">
                <a:latin typeface="Copperplate Gothic Light" panose="020E0507020206020404" pitchFamily="34" charset="0"/>
              </a:rPr>
              <a:t>candidato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deve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presentare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risultati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finali</a:t>
            </a:r>
            <a:r>
              <a:rPr dirty="0">
                <a:latin typeface="Copperplate Gothic Light" panose="020E0507020206020404" pitchFamily="34" charset="0"/>
              </a:rPr>
              <a:t> al </a:t>
            </a:r>
            <a:r>
              <a:rPr dirty="0" err="1">
                <a:latin typeface="Copperplate Gothic Light" panose="020E0507020206020404" pitchFamily="34" charset="0"/>
              </a:rPr>
              <a:t>termine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delle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terapie</a:t>
            </a:r>
            <a:r>
              <a:rPr lang="it-IT" dirty="0">
                <a:latin typeface="Copperplate Gothic Light" panose="020E0507020206020404" pitchFamily="34" charset="0"/>
              </a:rPr>
              <a:t>:</a:t>
            </a:r>
            <a:endParaRPr dirty="0">
              <a:latin typeface="Copperplate Gothic Light" panose="020E0507020206020404" pitchFamily="34" charset="0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  </a:t>
            </a:r>
            <a:r>
              <a:rPr lang="it-IT" dirty="0">
                <a:latin typeface="Copperplate Gothic Light" panose="020E0507020206020404" pitchFamily="34" charset="0"/>
              </a:rPr>
              <a:t>- </a:t>
            </a:r>
            <a:r>
              <a:rPr dirty="0" err="1">
                <a:latin typeface="Copperplate Gothic Light" panose="020E0507020206020404" pitchFamily="34" charset="0"/>
              </a:rPr>
              <a:t>documentazione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iconografica</a:t>
            </a:r>
            <a:r>
              <a:rPr lang="it-IT" dirty="0">
                <a:latin typeface="Copperplate Gothic Light" panose="020E0507020206020404" pitchFamily="34" charset="0"/>
              </a:rPr>
              <a:t> (come da presentazione iniziale del caso slides 2-3-4-5 )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endParaRPr lang="it-IT" dirty="0">
              <a:latin typeface="Copperplate Gothic Light" panose="020E0507020206020404" pitchFamily="34" charset="0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lang="it-IT" dirty="0">
                <a:latin typeface="Copperplate Gothic Light" panose="020E0507020206020404" pitchFamily="34" charset="0"/>
              </a:rPr>
              <a:t> - </a:t>
            </a:r>
            <a:r>
              <a:rPr dirty="0" err="1">
                <a:latin typeface="Copperplate Gothic Light" panose="020E0507020206020404" pitchFamily="34" charset="0"/>
              </a:rPr>
              <a:t>radiografie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lang="it-IT" dirty="0" err="1">
                <a:latin typeface="Copperplate Gothic Light" panose="020E0507020206020404" pitchFamily="34" charset="0"/>
              </a:rPr>
              <a:t>endorali</a:t>
            </a:r>
            <a:r>
              <a:rPr lang="it-IT" dirty="0">
                <a:latin typeface="Copperplate Gothic Light" panose="020E0507020206020404" pitchFamily="34" charset="0"/>
              </a:rPr>
              <a:t> (obbligatorie )</a:t>
            </a:r>
          </a:p>
          <a:p>
            <a:pPr algn="l">
              <a:lnSpc>
                <a:spcPct val="150000"/>
              </a:lnSpc>
            </a:pPr>
            <a:r>
              <a:rPr lang="it-IT" dirty="0">
                <a:latin typeface="Copperplate Gothic Light" panose="020E0507020206020404" pitchFamily="34" charset="0"/>
              </a:rPr>
              <a:t>  - eventuale </a:t>
            </a:r>
            <a:r>
              <a:rPr lang="it-IT" dirty="0" err="1">
                <a:latin typeface="Copperplate Gothic Light" panose="020E0507020206020404" pitchFamily="34" charset="0"/>
              </a:rPr>
              <a:t>Opt</a:t>
            </a:r>
            <a:r>
              <a:rPr lang="it-IT" dirty="0">
                <a:latin typeface="Copperplate Gothic Light" panose="020E0507020206020404" pitchFamily="34" charset="0"/>
              </a:rPr>
              <a:t> </a:t>
            </a:r>
            <a:endParaRPr dirty="0">
              <a:latin typeface="Copperplate Gothic Light" panose="020E0507020206020404" pitchFamily="34" charset="0"/>
            </a:endParaRPr>
          </a:p>
        </p:txBody>
      </p:sp>
      <p:sp>
        <p:nvSpPr>
          <p:cNvPr id="308" name="Shape 308"/>
          <p:cNvSpPr/>
          <p:nvPr/>
        </p:nvSpPr>
        <p:spPr>
          <a:xfrm>
            <a:off x="2251367" y="9341029"/>
            <a:ext cx="27263181" cy="225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I </a:t>
            </a:r>
            <a:r>
              <a:rPr dirty="0" err="1">
                <a:latin typeface="Copperplate Gothic Light" panose="020E0507020206020404" pitchFamily="34" charset="0"/>
              </a:rPr>
              <a:t>risultati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clinici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ottenuti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vanno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confrontati</a:t>
            </a:r>
            <a:r>
              <a:rPr dirty="0">
                <a:latin typeface="Copperplate Gothic Light" panose="020E0507020206020404" pitchFamily="34" charset="0"/>
              </a:rPr>
              <a:t> con la </a:t>
            </a:r>
            <a:r>
              <a:rPr dirty="0" err="1">
                <a:latin typeface="Copperplate Gothic Light" panose="020E0507020206020404" pitchFamily="34" charset="0"/>
              </a:rPr>
              <a:t>situazione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iniziale</a:t>
            </a:r>
            <a:r>
              <a:rPr dirty="0">
                <a:latin typeface="Copperplate Gothic Light" panose="020E0507020206020404" pitchFamily="34" charset="0"/>
              </a:rPr>
              <a:t> e </a:t>
            </a:r>
            <a:r>
              <a:rPr dirty="0" err="1">
                <a:latin typeface="Copperplate Gothic Light" panose="020E0507020206020404" pitchFamily="34" charset="0"/>
              </a:rPr>
              <a:t>il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candidato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deve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esprimere</a:t>
            </a:r>
            <a:r>
              <a:rPr dirty="0">
                <a:latin typeface="Copperplate Gothic Light" panose="020E0507020206020404" pitchFamily="34" charset="0"/>
              </a:rPr>
              <a:t> le </a:t>
            </a:r>
            <a:r>
              <a:rPr dirty="0" err="1">
                <a:latin typeface="Copperplate Gothic Light" panose="020E0507020206020404" pitchFamily="34" charset="0"/>
              </a:rPr>
              <a:t>proprie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considerazioni</a:t>
            </a:r>
            <a:r>
              <a:rPr dirty="0">
                <a:latin typeface="Copperplate Gothic Light" panose="020E0507020206020404" pitchFamily="34" charset="0"/>
              </a:rPr>
              <a:t> sui </a:t>
            </a:r>
            <a:r>
              <a:rPr dirty="0" err="1">
                <a:latin typeface="Copperplate Gothic Light" panose="020E0507020206020404" pitchFamily="34" charset="0"/>
              </a:rPr>
              <a:t>risultati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ottenuti</a:t>
            </a:r>
            <a:endParaRPr dirty="0">
              <a:latin typeface="Copperplate Gothic Light" panose="020E0507020206020404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154787" y="275775"/>
            <a:ext cx="13897718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CASO  FINALE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2227510" y="3434315"/>
            <a:ext cx="28092069" cy="4380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Il </a:t>
            </a:r>
            <a:r>
              <a:rPr dirty="0" err="1">
                <a:latin typeface="Copperplate Gothic Light" panose="020E0507020206020404" pitchFamily="34" charset="0"/>
              </a:rPr>
              <a:t>candidato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deve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presentare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risultati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lang="it-IT" dirty="0">
                <a:latin typeface="Copperplate Gothic Light" panose="020E0507020206020404" pitchFamily="34" charset="0"/>
              </a:rPr>
              <a:t>del </a:t>
            </a:r>
            <a:r>
              <a:rPr lang="it-IT" dirty="0" err="1">
                <a:latin typeface="Copperplate Gothic Light" panose="020E0507020206020404" pitchFamily="34" charset="0"/>
              </a:rPr>
              <a:t>follow</a:t>
            </a:r>
            <a:r>
              <a:rPr lang="it-IT" dirty="0">
                <a:latin typeface="Copperplate Gothic Light" panose="020E0507020206020404" pitchFamily="34" charset="0"/>
              </a:rPr>
              <a:t> up ad almeno 12 mesi : </a:t>
            </a:r>
            <a:endParaRPr dirty="0">
              <a:latin typeface="Copperplate Gothic Light" panose="020E0507020206020404" pitchFamily="34" charset="0"/>
            </a:endParaRPr>
          </a:p>
          <a:p>
            <a:pPr algn="l">
              <a:lnSpc>
                <a:spcPct val="150000"/>
              </a:lnSpc>
            </a:pPr>
            <a:r>
              <a:rPr dirty="0">
                <a:latin typeface="Copperplate Gothic Light" panose="020E0507020206020404" pitchFamily="34" charset="0"/>
              </a:rPr>
              <a:t>  </a:t>
            </a:r>
            <a:r>
              <a:rPr lang="it-IT" dirty="0">
                <a:latin typeface="Copperplate Gothic Light" panose="020E0507020206020404" pitchFamily="34" charset="0"/>
              </a:rPr>
              <a:t>- </a:t>
            </a:r>
            <a:r>
              <a:rPr dirty="0" err="1">
                <a:latin typeface="Copperplate Gothic Light" panose="020E0507020206020404" pitchFamily="34" charset="0"/>
              </a:rPr>
              <a:t>documentazione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dirty="0" err="1">
                <a:latin typeface="Copperplate Gothic Light" panose="020E0507020206020404" pitchFamily="34" charset="0"/>
              </a:rPr>
              <a:t>iconografica</a:t>
            </a:r>
            <a:r>
              <a:rPr lang="it-IT" dirty="0">
                <a:latin typeface="Copperplate Gothic Light" panose="020E0507020206020404" pitchFamily="34" charset="0"/>
              </a:rPr>
              <a:t> (come da presentazione iniziale del caso slides 2-3-4-5 )</a:t>
            </a:r>
            <a:r>
              <a:rPr dirty="0">
                <a:latin typeface="Copperplate Gothic Light" panose="020E0507020206020404" pitchFamily="34" charset="0"/>
              </a:rPr>
              <a:t>  </a:t>
            </a:r>
            <a:endParaRPr lang="it-IT" dirty="0">
              <a:latin typeface="Copperplate Gothic Light" panose="020E05070202060204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it-IT" dirty="0">
                <a:latin typeface="Copperplate Gothic Light" panose="020E0507020206020404" pitchFamily="34" charset="0"/>
              </a:rPr>
              <a:t>  - </a:t>
            </a:r>
            <a:r>
              <a:rPr dirty="0" err="1">
                <a:latin typeface="Copperplate Gothic Light" panose="020E0507020206020404" pitchFamily="34" charset="0"/>
              </a:rPr>
              <a:t>radiografie</a:t>
            </a:r>
            <a:r>
              <a:rPr dirty="0">
                <a:latin typeface="Copperplate Gothic Light" panose="020E0507020206020404" pitchFamily="34" charset="0"/>
              </a:rPr>
              <a:t> </a:t>
            </a:r>
            <a:r>
              <a:rPr lang="it-IT" dirty="0" err="1">
                <a:latin typeface="Copperplate Gothic Light" panose="020E0507020206020404" pitchFamily="34" charset="0"/>
              </a:rPr>
              <a:t>endorali</a:t>
            </a:r>
            <a:r>
              <a:rPr lang="it-IT" dirty="0">
                <a:latin typeface="Copperplate Gothic Light" panose="020E0507020206020404" pitchFamily="34" charset="0"/>
              </a:rPr>
              <a:t> (obbligatorie )</a:t>
            </a:r>
          </a:p>
          <a:p>
            <a:pPr algn="l">
              <a:lnSpc>
                <a:spcPct val="150000"/>
              </a:lnSpc>
            </a:pPr>
            <a:r>
              <a:rPr lang="it-IT" dirty="0">
                <a:latin typeface="Copperplate Gothic Light" panose="020E0507020206020404" pitchFamily="34" charset="0"/>
              </a:rPr>
              <a:t>  - eventuale </a:t>
            </a:r>
            <a:r>
              <a:rPr lang="it-IT" dirty="0" err="1">
                <a:latin typeface="Copperplate Gothic Light" panose="020E0507020206020404" pitchFamily="34" charset="0"/>
              </a:rPr>
              <a:t>Opt</a:t>
            </a:r>
            <a:r>
              <a:rPr lang="it-IT" dirty="0">
                <a:latin typeface="Copperplate Gothic Light" panose="020E0507020206020404" pitchFamily="34" charset="0"/>
              </a:rPr>
              <a:t> </a:t>
            </a:r>
            <a:endParaRPr dirty="0">
              <a:latin typeface="Copperplate Gothic Light" panose="020E0507020206020404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109418" y="639649"/>
            <a:ext cx="18710350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FOLLOW-UP  (</a:t>
            </a:r>
            <a:r>
              <a:rPr lang="en-US" sz="60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MINIMO 12 MESI</a:t>
            </a: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)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40952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/>
          <p:nvPr/>
        </p:nvSpPr>
        <p:spPr>
          <a:xfrm rot="5400000">
            <a:off x="13763442" y="2672661"/>
            <a:ext cx="5411704" cy="8629430"/>
          </a:xfrm>
          <a:prstGeom prst="rect">
            <a:avLst/>
          </a:prstGeom>
          <a:solidFill>
            <a:srgbClr val="FFFFFF"/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latin typeface="Copperplate Gothic Light" panose="020E0507020206020404" pitchFamily="34" charset="0"/>
            </a:endParaRPr>
          </a:p>
        </p:txBody>
      </p:sp>
      <p:sp>
        <p:nvSpPr>
          <p:cNvPr id="317" name="Shape 317"/>
          <p:cNvSpPr/>
          <p:nvPr/>
        </p:nvSpPr>
        <p:spPr>
          <a:xfrm rot="5400000">
            <a:off x="3660713" y="2675638"/>
            <a:ext cx="5411705" cy="8623477"/>
          </a:xfrm>
          <a:prstGeom prst="rect">
            <a:avLst/>
          </a:prstGeom>
          <a:solidFill>
            <a:srgbClr val="FFFFFF"/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latin typeface="Copperplate Gothic Light" panose="020E0507020206020404" pitchFamily="34" charset="0"/>
            </a:endParaRPr>
          </a:p>
        </p:txBody>
      </p:sp>
      <p:sp>
        <p:nvSpPr>
          <p:cNvPr id="318" name="Shape 318"/>
          <p:cNvSpPr/>
          <p:nvPr/>
        </p:nvSpPr>
        <p:spPr>
          <a:xfrm rot="5400000">
            <a:off x="23869146" y="2672661"/>
            <a:ext cx="5411704" cy="8629430"/>
          </a:xfrm>
          <a:prstGeom prst="rect">
            <a:avLst/>
          </a:prstGeom>
          <a:solidFill>
            <a:srgbClr val="FFFFFF"/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latin typeface="Copperplate Gothic Light" panose="020E0507020206020404" pitchFamily="34" charset="0"/>
            </a:endParaRPr>
          </a:p>
        </p:txBody>
      </p:sp>
      <p:sp>
        <p:nvSpPr>
          <p:cNvPr id="319" name="Shape 319"/>
          <p:cNvSpPr/>
          <p:nvPr/>
        </p:nvSpPr>
        <p:spPr>
          <a:xfrm>
            <a:off x="12131302" y="5575323"/>
            <a:ext cx="8675985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Foto arcate in occlusione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anteriore</a:t>
            </a:r>
          </a:p>
        </p:txBody>
      </p:sp>
      <p:sp>
        <p:nvSpPr>
          <p:cNvPr id="320" name="Shape 320"/>
          <p:cNvSpPr/>
          <p:nvPr/>
        </p:nvSpPr>
        <p:spPr>
          <a:xfrm>
            <a:off x="22237006" y="5575323"/>
            <a:ext cx="8675985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Foto arcate in occlusione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laterale sx</a:t>
            </a:r>
          </a:p>
        </p:txBody>
      </p:sp>
      <p:sp>
        <p:nvSpPr>
          <p:cNvPr id="321" name="Shape 321"/>
          <p:cNvSpPr/>
          <p:nvPr/>
        </p:nvSpPr>
        <p:spPr>
          <a:xfrm>
            <a:off x="2028574" y="5575323"/>
            <a:ext cx="8675985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Foto arcate in occlusione</a:t>
            </a:r>
          </a:p>
          <a:p>
            <a:pPr>
              <a:defRPr>
                <a:solidFill>
                  <a:srgbClr val="000000"/>
                </a:solidFill>
              </a:defRPr>
            </a:pPr>
            <a:r>
              <a:rPr>
                <a:latin typeface="Copperplate Gothic Light" panose="020E0507020206020404" pitchFamily="34" charset="0"/>
              </a:rPr>
              <a:t>laterale dx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873488" y="806589"/>
            <a:ext cx="18710350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FOLLOW-UP  (</a:t>
            </a:r>
            <a:r>
              <a:rPr lang="en-US" sz="60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MINIMO 12 MESI</a:t>
            </a: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)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468648" y="485094"/>
            <a:ext cx="16458920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RADIOGRAFIE  FINALI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  <p:sp>
        <p:nvSpPr>
          <p:cNvPr id="14" name="Shape 171"/>
          <p:cNvSpPr/>
          <p:nvPr/>
        </p:nvSpPr>
        <p:spPr>
          <a:xfrm>
            <a:off x="4030042" y="2617316"/>
            <a:ext cx="23783700" cy="394068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5" name="Shape 172"/>
          <p:cNvSpPr/>
          <p:nvPr/>
        </p:nvSpPr>
        <p:spPr>
          <a:xfrm>
            <a:off x="9869198" y="4166926"/>
            <a:ext cx="12595327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STATUS RX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ENDORALE 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(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sz="4000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CONSIGLIATO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) </a:t>
            </a:r>
          </a:p>
        </p:txBody>
      </p:sp>
      <p:sp>
        <p:nvSpPr>
          <p:cNvPr id="16" name="Shape 173"/>
          <p:cNvSpPr/>
          <p:nvPr/>
        </p:nvSpPr>
        <p:spPr>
          <a:xfrm>
            <a:off x="15409174" y="7230754"/>
            <a:ext cx="1515371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E/O</a:t>
            </a:r>
          </a:p>
        </p:txBody>
      </p:sp>
      <p:sp>
        <p:nvSpPr>
          <p:cNvPr id="17" name="Shape 174"/>
          <p:cNvSpPr/>
          <p:nvPr/>
        </p:nvSpPr>
        <p:spPr>
          <a:xfrm>
            <a:off x="4030042" y="8380222"/>
            <a:ext cx="23783700" cy="3940689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8" name="Shape 175"/>
          <p:cNvSpPr/>
          <p:nvPr/>
        </p:nvSpPr>
        <p:spPr>
          <a:xfrm>
            <a:off x="4168486" y="9953865"/>
            <a:ext cx="23506811" cy="1549354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ORTOPANORAMICA con RX </a:t>
            </a:r>
            <a:r>
              <a:rPr dirty="0" err="1">
                <a:solidFill>
                  <a:schemeClr val="bg1"/>
                </a:solidFill>
                <a:latin typeface="Copperplate Gothic Light" panose="020E0507020206020404" pitchFamily="34" charset="0"/>
              </a:rPr>
              <a:t>Endorali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dirty="0" err="1">
                <a:solidFill>
                  <a:schemeClr val="bg1"/>
                </a:solidFill>
                <a:latin typeface="Copperplate Gothic Light" panose="020E0507020206020404" pitchFamily="34" charset="0"/>
              </a:rPr>
              <a:t>nelle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zone di </a:t>
            </a:r>
            <a:r>
              <a:rPr dirty="0" err="1">
                <a:solidFill>
                  <a:schemeClr val="bg1"/>
                </a:solidFill>
                <a:latin typeface="Copperplate Gothic Light" panose="020E0507020206020404" pitchFamily="34" charset="0"/>
              </a:rPr>
              <a:t>interesse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 </a:t>
            </a:r>
            <a:endParaRPr lang="it-IT" dirty="0">
              <a:solidFill>
                <a:schemeClr val="bg1"/>
              </a:solidFill>
              <a:latin typeface="Copperplate Gothic Light" panose="020E0507020206020404" pitchFamily="34" charset="0"/>
            </a:endParaRPr>
          </a:p>
          <a:p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E,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se </a:t>
            </a:r>
            <a:r>
              <a:rPr dirty="0" err="1">
                <a:solidFill>
                  <a:schemeClr val="bg1"/>
                </a:solidFill>
                <a:latin typeface="Copperplate Gothic Light" panose="020E0507020206020404" pitchFamily="34" charset="0"/>
              </a:rPr>
              <a:t>necessaria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,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TAC/cone beam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 rot="5400000">
            <a:off x="22679075" y="709699"/>
            <a:ext cx="5114336" cy="768149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62" name="Shape 162"/>
          <p:cNvSpPr/>
          <p:nvPr/>
        </p:nvSpPr>
        <p:spPr>
          <a:xfrm rot="5400000">
            <a:off x="18178686" y="6628074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23748680" y="4129714"/>
            <a:ext cx="133646" cy="841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64" name="Shape 164"/>
          <p:cNvSpPr/>
          <p:nvPr/>
        </p:nvSpPr>
        <p:spPr>
          <a:xfrm>
            <a:off x="17936696" y="8116062"/>
            <a:ext cx="5307818" cy="2965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FOTO 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TRE QUARTI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lato destro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(sorriso )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0" name="Shape 138"/>
          <p:cNvSpPr/>
          <p:nvPr/>
        </p:nvSpPr>
        <p:spPr>
          <a:xfrm rot="5400000">
            <a:off x="3980760" y="676406"/>
            <a:ext cx="4888172" cy="7652118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2" name="Shape 143"/>
          <p:cNvSpPr/>
          <p:nvPr/>
        </p:nvSpPr>
        <p:spPr>
          <a:xfrm>
            <a:off x="3515022" y="3183796"/>
            <a:ext cx="5870729" cy="22572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FOTO  </a:t>
            </a:r>
            <a:r>
              <a:rPr kumimoji="0" lang="it-IT" sz="4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FRONTALE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labbra accostate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a riposo</a:t>
            </a:r>
          </a:p>
        </p:txBody>
      </p:sp>
      <p:sp>
        <p:nvSpPr>
          <p:cNvPr id="14" name="Shape 143"/>
          <p:cNvSpPr/>
          <p:nvPr/>
        </p:nvSpPr>
        <p:spPr>
          <a:xfrm>
            <a:off x="22304885" y="3537739"/>
            <a:ext cx="5862715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FOTO </a:t>
            </a:r>
            <a:r>
              <a:rPr kumimoji="0" lang="it-IT" sz="4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FRONTALE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sorriso  ampio </a:t>
            </a:r>
          </a:p>
        </p:txBody>
      </p:sp>
      <p:sp>
        <p:nvSpPr>
          <p:cNvPr id="17" name="Shape 162"/>
          <p:cNvSpPr/>
          <p:nvPr/>
        </p:nvSpPr>
        <p:spPr>
          <a:xfrm rot="5400000">
            <a:off x="25479559" y="6628074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ight"/>
                <a:sym typeface="Helvetica Light"/>
              </a:rPr>
              <a:t>T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" name="Shape 143"/>
          <p:cNvSpPr/>
          <p:nvPr/>
        </p:nvSpPr>
        <p:spPr>
          <a:xfrm>
            <a:off x="25469871" y="7532591"/>
            <a:ext cx="4476117" cy="3673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endParaRPr lang="it-IT" noProof="0" dirty="0">
              <a:solidFill>
                <a:srgbClr val="000000"/>
              </a:solidFill>
              <a:latin typeface="Copperplate Gothic Light" panose="020E0507020206020404" pitchFamily="34" charset="0"/>
            </a:endParaRP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</a:t>
            </a: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FOTO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</a:t>
            </a: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TRE QUARTI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lato sinistro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(sorriso)</a:t>
            </a:r>
          </a:p>
        </p:txBody>
      </p:sp>
      <p:sp>
        <p:nvSpPr>
          <p:cNvPr id="19" name="Shape 162"/>
          <p:cNvSpPr/>
          <p:nvPr/>
        </p:nvSpPr>
        <p:spPr>
          <a:xfrm rot="5400000">
            <a:off x="1387778" y="6628073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0" name="Shape 145"/>
          <p:cNvSpPr/>
          <p:nvPr/>
        </p:nvSpPr>
        <p:spPr>
          <a:xfrm>
            <a:off x="899456" y="8877855"/>
            <a:ext cx="5678370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FOTO </a:t>
            </a: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LATERALE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Lato destro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1" name="Shape 162"/>
          <p:cNvSpPr/>
          <p:nvPr/>
        </p:nvSpPr>
        <p:spPr>
          <a:xfrm rot="5400000">
            <a:off x="8632769" y="6628074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2" name="Shape 145"/>
          <p:cNvSpPr/>
          <p:nvPr/>
        </p:nvSpPr>
        <p:spPr>
          <a:xfrm>
            <a:off x="8244031" y="8877855"/>
            <a:ext cx="5678370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FOTO </a:t>
            </a: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 LATERALE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Lato sinistro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0601955" y="192665"/>
            <a:ext cx="10442489" cy="1415760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FOTO  DEL  VISO 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3827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 rot="5400000">
            <a:off x="13200169" y="3277359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63" name="Shape 163"/>
          <p:cNvSpPr/>
          <p:nvPr/>
        </p:nvSpPr>
        <p:spPr>
          <a:xfrm>
            <a:off x="23748680" y="3243706"/>
            <a:ext cx="133646" cy="841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64" name="Shape 164"/>
          <p:cNvSpPr/>
          <p:nvPr/>
        </p:nvSpPr>
        <p:spPr>
          <a:xfrm>
            <a:off x="12958179" y="5417249"/>
            <a:ext cx="5307818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SORRISO ACCENNATO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66" name="Shape 166"/>
          <p:cNvSpPr/>
          <p:nvPr/>
        </p:nvSpPr>
        <p:spPr>
          <a:xfrm>
            <a:off x="5452705" y="5393140"/>
            <a:ext cx="5212254" cy="3673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Eventuali immagini di profilo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delle zone di interesse </a:t>
            </a:r>
          </a:p>
        </p:txBody>
      </p:sp>
      <p:sp>
        <p:nvSpPr>
          <p:cNvPr id="17" name="Shape 162"/>
          <p:cNvSpPr/>
          <p:nvPr/>
        </p:nvSpPr>
        <p:spPr>
          <a:xfrm rot="5400000">
            <a:off x="22831959" y="3277359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T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" name="Shape 143"/>
          <p:cNvSpPr/>
          <p:nvPr/>
        </p:nvSpPr>
        <p:spPr>
          <a:xfrm>
            <a:off x="23661447" y="5420242"/>
            <a:ext cx="3164861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SORRISO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PIENO</a:t>
            </a:r>
          </a:p>
        </p:txBody>
      </p:sp>
      <p:sp>
        <p:nvSpPr>
          <p:cNvPr id="19" name="Shape 162"/>
          <p:cNvSpPr/>
          <p:nvPr/>
        </p:nvSpPr>
        <p:spPr>
          <a:xfrm rot="5400000">
            <a:off x="3295805" y="3277358"/>
            <a:ext cx="4823838" cy="6826733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0" name="Shape 145"/>
          <p:cNvSpPr/>
          <p:nvPr/>
        </p:nvSpPr>
        <p:spPr>
          <a:xfrm>
            <a:off x="4196481" y="5417249"/>
            <a:ext cx="3278674" cy="1549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LABBRA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A RIPOSO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9740974" y="382642"/>
            <a:ext cx="11742230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FOTO  EXTRA-ORALI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1269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13051509" y="2858845"/>
            <a:ext cx="141419" cy="864296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9" name="Shape 162"/>
          <p:cNvSpPr/>
          <p:nvPr/>
        </p:nvSpPr>
        <p:spPr>
          <a:xfrm rot="5400000">
            <a:off x="7742146" y="6960828"/>
            <a:ext cx="4494064" cy="651579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0" name="Shape 145"/>
          <p:cNvSpPr/>
          <p:nvPr/>
        </p:nvSpPr>
        <p:spPr>
          <a:xfrm>
            <a:off x="7987234" y="9213163"/>
            <a:ext cx="3857798" cy="1591387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LATERALE</a:t>
            </a:r>
            <a:r>
              <a:rPr kumimoji="0" lang="it-IT" sz="4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destro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2" name="Shape 162"/>
          <p:cNvSpPr/>
          <p:nvPr/>
        </p:nvSpPr>
        <p:spPr>
          <a:xfrm rot="5400000">
            <a:off x="3133613" y="1362684"/>
            <a:ext cx="4494064" cy="651579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3" name="Shape 162"/>
          <p:cNvSpPr/>
          <p:nvPr/>
        </p:nvSpPr>
        <p:spPr>
          <a:xfrm rot="5400000">
            <a:off x="13427327" y="1362684"/>
            <a:ext cx="4494064" cy="651579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4" name="Shape 162"/>
          <p:cNvSpPr/>
          <p:nvPr/>
        </p:nvSpPr>
        <p:spPr>
          <a:xfrm rot="5400000">
            <a:off x="18855687" y="6960828"/>
            <a:ext cx="4494064" cy="651579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5" name="Shape 162"/>
          <p:cNvSpPr/>
          <p:nvPr/>
        </p:nvSpPr>
        <p:spPr>
          <a:xfrm rot="5400000">
            <a:off x="24359136" y="1362684"/>
            <a:ext cx="4494064" cy="6515791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2" name="Shape 145"/>
          <p:cNvSpPr/>
          <p:nvPr/>
        </p:nvSpPr>
        <p:spPr>
          <a:xfrm>
            <a:off x="3408398" y="3815634"/>
            <a:ext cx="3905292" cy="864296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FRONTALE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3" name="Shape 145"/>
          <p:cNvSpPr/>
          <p:nvPr/>
        </p:nvSpPr>
        <p:spPr>
          <a:xfrm>
            <a:off x="13034825" y="3412745"/>
            <a:ext cx="5279068" cy="1591387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FRONTALE IN DISCLUSIONE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4" name="Shape 145"/>
          <p:cNvSpPr/>
          <p:nvPr/>
        </p:nvSpPr>
        <p:spPr>
          <a:xfrm>
            <a:off x="19088468" y="9213163"/>
            <a:ext cx="4261783" cy="1591387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LATERALE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sinistro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6" name="Shape 145"/>
          <p:cNvSpPr/>
          <p:nvPr/>
        </p:nvSpPr>
        <p:spPr>
          <a:xfrm>
            <a:off x="24861506" y="3815634"/>
            <a:ext cx="3313306" cy="864296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OVERJET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10083433" y="210984"/>
            <a:ext cx="11507768" cy="1415760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FOTO  INTRA-ORALI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87150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23936248" y="3079580"/>
            <a:ext cx="170854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9" name="Shape 162"/>
          <p:cNvSpPr/>
          <p:nvPr/>
        </p:nvSpPr>
        <p:spPr>
          <a:xfrm rot="5400000">
            <a:off x="8409870" y="1213501"/>
            <a:ext cx="4673393" cy="6501574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2" name="Shape 162"/>
          <p:cNvSpPr/>
          <p:nvPr/>
        </p:nvSpPr>
        <p:spPr>
          <a:xfrm rot="5400000">
            <a:off x="18947303" y="1206316"/>
            <a:ext cx="4673393" cy="6501574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3" name="Shape 162"/>
          <p:cNvSpPr/>
          <p:nvPr/>
        </p:nvSpPr>
        <p:spPr>
          <a:xfrm rot="5400000">
            <a:off x="8409870" y="6831478"/>
            <a:ext cx="4673393" cy="6501574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4" name="Shape 145"/>
          <p:cNvSpPr/>
          <p:nvPr/>
        </p:nvSpPr>
        <p:spPr>
          <a:xfrm>
            <a:off x="8578891" y="8578314"/>
            <a:ext cx="4535547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ARCATA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Superiore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vestibola</a:t>
            </a: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re</a:t>
            </a:r>
            <a:endParaRPr kumimoji="0" lang="it-IT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6" name="Shape 145"/>
          <p:cNvSpPr/>
          <p:nvPr/>
        </p:nvSpPr>
        <p:spPr>
          <a:xfrm>
            <a:off x="20474835" y="9240797"/>
            <a:ext cx="4002951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OVERJET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6" name="Shape 162"/>
          <p:cNvSpPr/>
          <p:nvPr/>
        </p:nvSpPr>
        <p:spPr>
          <a:xfrm rot="5400000">
            <a:off x="18960028" y="6831478"/>
            <a:ext cx="4673393" cy="6501574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7" name="Shape 145"/>
          <p:cNvSpPr/>
          <p:nvPr/>
        </p:nvSpPr>
        <p:spPr>
          <a:xfrm>
            <a:off x="8320985" y="3100857"/>
            <a:ext cx="4851162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ARCATA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noProof="0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occlusale superiore</a:t>
            </a:r>
            <a:endParaRPr kumimoji="0" lang="it-IT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" name="Shape 145"/>
          <p:cNvSpPr/>
          <p:nvPr/>
        </p:nvSpPr>
        <p:spPr>
          <a:xfrm>
            <a:off x="19096542" y="3100857"/>
            <a:ext cx="4494148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ARCATA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occlusale inferiore</a:t>
            </a:r>
            <a:endParaRPr kumimoji="0" lang="it-IT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21" name="Shape 145"/>
          <p:cNvSpPr/>
          <p:nvPr/>
        </p:nvSpPr>
        <p:spPr>
          <a:xfrm>
            <a:off x="18996213" y="8578314"/>
            <a:ext cx="4653575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ARCATA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Inferiore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v</a:t>
            </a:r>
            <a:r>
              <a:rPr kumimoji="0" lang="it-IT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estibolare</a:t>
            </a: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968269" y="218366"/>
            <a:ext cx="11507768" cy="1415760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FOTO  INTRA-ORALI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02123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 rot="5400000">
            <a:off x="4656370" y="1215352"/>
            <a:ext cx="4837265" cy="8106712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0" name="Shape 180"/>
          <p:cNvSpPr/>
          <p:nvPr/>
        </p:nvSpPr>
        <p:spPr>
          <a:xfrm rot="5400000">
            <a:off x="14291789" y="1126452"/>
            <a:ext cx="4837265" cy="8284512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1" name="Shape 181"/>
          <p:cNvSpPr/>
          <p:nvPr/>
        </p:nvSpPr>
        <p:spPr>
          <a:xfrm rot="5400000">
            <a:off x="9320463" y="6040708"/>
            <a:ext cx="4707652" cy="8284512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2" name="Shape 182"/>
          <p:cNvSpPr/>
          <p:nvPr/>
        </p:nvSpPr>
        <p:spPr>
          <a:xfrm rot="5400000">
            <a:off x="23600181" y="975414"/>
            <a:ext cx="4837265" cy="8586587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3" name="Shape 183"/>
          <p:cNvSpPr/>
          <p:nvPr/>
        </p:nvSpPr>
        <p:spPr>
          <a:xfrm rot="5400000">
            <a:off x="18875051" y="6040707"/>
            <a:ext cx="4707651" cy="8284512"/>
          </a:xfrm>
          <a:prstGeom prst="rect">
            <a:avLst/>
          </a:prstGeom>
          <a:solidFill>
            <a:schemeClr val="tx1">
              <a:lumMod val="85000"/>
            </a:schemeClr>
          </a:solidFill>
          <a:ln w="63500">
            <a:solidFill>
              <a:srgbClr val="000000"/>
            </a:solidFill>
            <a:miter lim="400000"/>
          </a:ln>
        </p:spPr>
        <p:txBody>
          <a:bodyPr lIns="66145" tIns="66145" rIns="66145" bIns="66145" anchor="ctr"/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4" name="Shape 184"/>
          <p:cNvSpPr/>
          <p:nvPr/>
        </p:nvSpPr>
        <p:spPr>
          <a:xfrm>
            <a:off x="22365302" y="4352290"/>
            <a:ext cx="7307021" cy="1549354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modelli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in </a:t>
            </a: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occlusione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laterale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sx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</p:txBody>
      </p:sp>
      <p:sp>
        <p:nvSpPr>
          <p:cNvPr id="185" name="Shape 185"/>
          <p:cNvSpPr/>
          <p:nvPr/>
        </p:nvSpPr>
        <p:spPr>
          <a:xfrm>
            <a:off x="3421492" y="4352290"/>
            <a:ext cx="7307021" cy="1549354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modelli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in </a:t>
            </a: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occlusione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laterale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dx</a:t>
            </a:r>
          </a:p>
        </p:txBody>
      </p:sp>
      <p:sp>
        <p:nvSpPr>
          <p:cNvPr id="186" name="Shape 186"/>
          <p:cNvSpPr/>
          <p:nvPr/>
        </p:nvSpPr>
        <p:spPr>
          <a:xfrm>
            <a:off x="13056910" y="4352290"/>
            <a:ext cx="7307021" cy="1549354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modelli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in </a:t>
            </a: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occlusione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frontale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</a:t>
            </a:r>
          </a:p>
        </p:txBody>
      </p:sp>
      <p:sp>
        <p:nvSpPr>
          <p:cNvPr id="187" name="Shape 187"/>
          <p:cNvSpPr/>
          <p:nvPr/>
        </p:nvSpPr>
        <p:spPr>
          <a:xfrm>
            <a:off x="8901631" y="9054343"/>
            <a:ext cx="5545320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lang="it-IT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modello arcata 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occlusale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superiore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 </a:t>
            </a:r>
          </a:p>
        </p:txBody>
      </p:sp>
      <p:sp>
        <p:nvSpPr>
          <p:cNvPr id="188" name="Shape 188"/>
          <p:cNvSpPr/>
          <p:nvPr/>
        </p:nvSpPr>
        <p:spPr>
          <a:xfrm>
            <a:off x="19074165" y="9054343"/>
            <a:ext cx="5250367" cy="225724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lang="it-IT" dirty="0">
                <a:solidFill>
                  <a:srgbClr val="000000"/>
                </a:solidFill>
                <a:latin typeface="Copperplate Gothic Light" panose="020E0507020206020404" pitchFamily="34" charset="0"/>
              </a:rPr>
              <a:t>m</a:t>
            </a:r>
            <a:r>
              <a:rPr kumimoji="0" lang="it-IT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odello</a:t>
            </a:r>
            <a:r>
              <a:rPr kumimoji="0" lang="it-IT" sz="46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arcata</a:t>
            </a: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occlusale</a:t>
            </a:r>
            <a:endParaRPr kumimoji="0" sz="4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pperplate Gothic Light" panose="020E0507020206020404" pitchFamily="34" charset="0"/>
              <a:sym typeface="Helvetica Light"/>
            </a:endParaRPr>
          </a:p>
          <a:p>
            <a:pPr marL="0" marR="0" lvl="0" indent="0" algn="ctr" defTabSz="76067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0000"/>
                </a:solidFill>
              </a:defRPr>
            </a:pPr>
            <a:r>
              <a:rPr kumimoji="0" sz="4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inferiore</a:t>
            </a:r>
            <a:r>
              <a:rPr kumimoji="0" sz="4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pperplate Gothic Light" panose="020E0507020206020404" pitchFamily="34" charset="0"/>
                <a:sym typeface="Helvetica Light"/>
              </a:rPr>
              <a:t> 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627682" y="369734"/>
            <a:ext cx="18165478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MODELLI  STUDIO, se </a:t>
            </a:r>
            <a:r>
              <a:rPr kumimoji="0" lang="en-US" sz="7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necessari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9728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4030042" y="2617316"/>
            <a:ext cx="23783700" cy="394068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7790108" y="4166926"/>
            <a:ext cx="16753516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STATUS RX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ENDORALE 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(</a:t>
            </a:r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 </a:t>
            </a:r>
            <a:r>
              <a:rPr lang="it-IT" sz="4000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16 </a:t>
            </a:r>
            <a:r>
              <a:rPr lang="it-IT" sz="4400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radiografie consigliate </a:t>
            </a:r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) </a:t>
            </a:r>
          </a:p>
        </p:txBody>
      </p:sp>
      <p:sp>
        <p:nvSpPr>
          <p:cNvPr id="173" name="Shape 173"/>
          <p:cNvSpPr/>
          <p:nvPr/>
        </p:nvSpPr>
        <p:spPr>
          <a:xfrm>
            <a:off x="15409174" y="7230754"/>
            <a:ext cx="1515371" cy="841468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6145" tIns="66145" rIns="66145" bIns="66145" anchor="ctr">
            <a:spAutoFit/>
          </a:bodyPr>
          <a:lstStyle/>
          <a:p>
            <a:r>
              <a:rPr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E/O</a:t>
            </a:r>
          </a:p>
        </p:txBody>
      </p:sp>
      <p:sp>
        <p:nvSpPr>
          <p:cNvPr id="174" name="Shape 174"/>
          <p:cNvSpPr/>
          <p:nvPr/>
        </p:nvSpPr>
        <p:spPr>
          <a:xfrm>
            <a:off x="4030042" y="8380222"/>
            <a:ext cx="23783700" cy="3940689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</p:spPr>
        <p:txBody>
          <a:bodyPr lIns="66145" tIns="66145" rIns="66145" bIns="66145" anchor="ctr"/>
          <a:lstStyle/>
          <a:p>
            <a:pPr>
              <a:defRPr sz="3200"/>
            </a:pPr>
            <a:endParaRPr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4168486" y="9953865"/>
            <a:ext cx="23506811" cy="1549354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6145" tIns="66145" rIns="66145" bIns="66145" anchor="ctr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ORTOPANTOMOGRAFIA  , RX ENDORALI NELLE ZONE DI INTERESSE  </a:t>
            </a:r>
          </a:p>
          <a:p>
            <a:r>
              <a:rPr lang="it-IT" dirty="0">
                <a:solidFill>
                  <a:schemeClr val="bg1"/>
                </a:solidFill>
                <a:latin typeface="Copperplate Gothic Light" panose="020E0507020206020404" pitchFamily="34" charset="0"/>
              </a:rPr>
              <a:t>e, se necessaria, TAC/CONE BEAM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037229" y="206035"/>
            <a:ext cx="18165478" cy="1384982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RADIOGRAFIE  INIZIALI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481597" y="393604"/>
            <a:ext cx="23165325" cy="3600974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CARTELLA  PARODONTALE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7200" dirty="0"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( </a:t>
            </a:r>
            <a:r>
              <a:rPr kumimoji="0" lang="en-US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SUGGERITA:  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Copperplate Gothic Light" panose="020E0507020206020404" pitchFamily="34" charset="0"/>
              </a:rPr>
              <a:t>PERIODONT</a:t>
            </a:r>
            <a:r>
              <a:rPr lang="en-US" sz="48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ALCHART-ONLINE.COM </a:t>
            </a: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)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417636" y="973372"/>
            <a:ext cx="18167388" cy="3600974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DIAGNOSI  E  OBIETTIVO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  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DEL  TRATTAMENTO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7417636" y="7596911"/>
            <a:ext cx="18167388" cy="3600974"/>
          </a:xfrm>
          <a:prstGeom prst="rect">
            <a:avLst/>
          </a:prstGeom>
          <a:gradFill flip="none" rotWithShape="1">
            <a:gsLst>
              <a:gs pos="0">
                <a:srgbClr val="A5A5A5">
                  <a:lumMod val="0"/>
                  <a:lumOff val="100000"/>
                </a:srgbClr>
              </a:gs>
              <a:gs pos="35000">
                <a:srgbClr val="A5A5A5">
                  <a:lumMod val="0"/>
                  <a:lumOff val="100000"/>
                </a:srgbClr>
              </a:gs>
              <a:gs pos="100000">
                <a:srgbClr val="A5A5A5">
                  <a:lumMod val="100000"/>
                </a:srgbClr>
              </a:gs>
            </a:gsLst>
            <a:path path="circle">
              <a:fillToRect l="50000" t="-80000" r="50000" b="180000"/>
            </a:path>
            <a:tileRect/>
          </a:gradFill>
          <a:ln w="9525" algn="ctr">
            <a:solidFill>
              <a:srgbClr val="FFFFFF"/>
            </a:solidFill>
            <a:miter lim="800000"/>
            <a:headEnd/>
            <a:tailEnd/>
          </a:ln>
        </p:spPr>
        <p:txBody>
          <a:bodyPr wrap="square" lIns="91428" tIns="45714" rIns="91428" bIns="45714">
            <a:spAutoFit/>
          </a:bodyPr>
          <a:lstStyle/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ALTERNATIVE  TERAPEUTICHE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  </a:t>
            </a: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200" dirty="0">
                <a:solidFill>
                  <a:prstClr val="black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Copperplate Gothic Light" panose="020E0507020206020404" pitchFamily="34" charset="0"/>
              </a:rPr>
              <a:t>E  PIANO  DI  TRATTAMENTO   </a:t>
            </a:r>
            <a:endParaRPr kumimoji="0" lang="en-US" sz="7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  <a:p>
            <a:pPr marL="0" marR="0" lvl="0" indent="0" defTabSz="762000" eaLnBrk="0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Copperplate Gothic Light" panose="020E0507020206020404" pitchFamily="34" charset="0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6145" tIns="66145" rIns="66145" bIns="66145" numCol="1" spcCol="38100" rtlCol="0" anchor="ctr">
        <a:spAutoFit/>
      </a:bodyPr>
      <a:lstStyle>
        <a:defPPr marL="0" marR="0" indent="0" algn="ctr" defTabSz="76067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493</Words>
  <Application>Microsoft Office PowerPoint</Application>
  <PresentationFormat>Personalizzato</PresentationFormat>
  <Paragraphs>140</Paragraphs>
  <Slides>16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0" baseType="lpstr">
      <vt:lpstr>Copperplate Gothic Light</vt:lpstr>
      <vt:lpstr>Helvetica Light</vt:lpstr>
      <vt:lpstr>Helvetica Neue</vt:lpstr>
      <vt:lpstr>Black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Anna Malacarne</dc:creator>
  <cp:lastModifiedBy>Dott. Fabio Galli</cp:lastModifiedBy>
  <cp:revision>18</cp:revision>
  <dcterms:modified xsi:type="dcterms:W3CDTF">2017-01-25T07:22:00Z</dcterms:modified>
</cp:coreProperties>
</file>